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  <p:sldId id="277" r:id="rId11"/>
    <p:sldId id="265" r:id="rId12"/>
    <p:sldId id="26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72"/>
    <p:restoredTop sz="94624"/>
  </p:normalViewPr>
  <p:slideViewPr>
    <p:cSldViewPr snapToGrid="0" snapToObjects="1">
      <p:cViewPr varScale="1">
        <p:scale>
          <a:sx n="108" d="100"/>
          <a:sy n="108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7E83C-8D93-FE47-ADC5-2EC685370520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18F2-E7CB-2D44-8273-802C67CC1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8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318F2-E7CB-2D44-8273-802C67CC17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7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F500-8657-7B43-833E-5D0645056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2D44A-D787-E944-A69D-0A25D8DB1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3AAD2-C95A-0B45-B4DD-408D3745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71F22-2263-4145-ACE5-F1A1DFFB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1765D-312F-094C-945E-9E32F4B9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F832-8CC0-AD4B-A23A-A9D81F37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D9222-EEC5-614E-B664-97483D0AB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7144-0AD4-2E48-9DF7-1681F6D0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2396B-28D0-2A48-9BB9-E94D17A4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ADACE-A192-3E46-BBEC-8214B86F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4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C9015-FF09-C943-B643-8474939C3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D52D-729D-E843-8449-0511CF701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A62A-6E01-3E43-A779-431ABF12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10D1D-0BB9-F34D-9E7C-B28C3703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B0FAF-837F-7E45-89F3-A89BDB88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F7E1-348D-1F49-AE94-19A35B48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2B83-2F8F-DC41-BA94-13E48AE67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6274-7153-1E48-BF83-6F2D636F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01747-EFFE-D945-9183-F4A66641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90A1-60DD-644F-B254-9ABEF200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3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5646-CE5A-264A-9BDA-124F6009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3488B-95FC-9F43-B5A5-168678390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65A76-B36C-404E-BDD4-5D242C45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66D4-AB1F-AC42-9D3C-99F81E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E1F84-CD33-A345-A732-290F2A17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F645-ACC3-944C-9661-F85B9A22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72FF5-BC0B-7746-A0A6-B67756655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24DA6-E697-0647-8D65-638E5051A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96D8D-E0A7-6145-81FF-B2063168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BC936-A636-CB44-9D98-D309F45B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88D84-00DF-9C43-8BD0-68DBEB6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103F-E57D-2C4C-9080-A3872CD6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55D3-8980-394A-BA1C-0257230F5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1DA50-AAF5-164C-A4DB-B102A855A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9A1A0-F89F-C340-AA09-372294916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10F7D-6B95-E24E-9AF3-C1BF6A707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9FE48-109A-EC46-B006-0FBEAB5D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3FBBA-9386-D24A-818E-0B5977D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9C5DB6-19A3-B345-B745-E772F996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4243-4E59-9A45-9F37-99AB006B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A4803-6DE8-1446-8AB2-41EFE9F1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7BA61-0C5B-EC43-BF67-48BDDD76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7CF5D-B53D-7442-8F7E-0A478FF0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740C0-6316-2345-8676-DA4578784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3F7B3-2FCA-9A4F-A365-D7D86373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C4E6A-946C-F143-86FD-F7293970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8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5898-69F1-5349-A05B-72902DBE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96F30-6891-9349-80AD-DCA5D400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4AF2A-974B-6D49-97A1-B7720B391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C23E4-5665-1B4E-A212-61E049F8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C09DB-3E40-2742-A43C-281BB3E3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62B2B-E0C2-574C-8796-37A23158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2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C444-6C24-9045-B5AA-61561219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CBEC9-0B8A-594D-9EEC-4910E8E37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1B0D5-D30E-8A49-A8EC-6EACC9386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C8F48-C94E-0845-A7E0-E94DA6A9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9F5B6-2860-1140-BD84-8CC4F552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6AD08-17AD-B04C-80C6-414F30F2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FB272-CA1B-CF4E-AD63-68D65B05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3C091-8E82-D240-8B53-1BBD794F0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E0116-9AE3-A24A-8AF2-E0048CFCF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CC186-2665-F043-9AFE-DF99BF51E627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CBBEB-279E-2E48-8F04-AF4EE3537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AD26A-39D7-6443-AC99-C4C35532A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6749C-6D6D-FE44-821B-A9B2FF0E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599-9170-FE41-BFDD-9B597F308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392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ne</a:t>
            </a:r>
            <a:r>
              <a:rPr lang="en-US" b="1" u="sng" dirty="0">
                <a:solidFill>
                  <a:srgbClr val="0070C0"/>
                </a:solidFill>
              </a:rPr>
              <a:t> P</a:t>
            </a:r>
            <a:r>
              <a:rPr lang="en-US" b="1" dirty="0">
                <a:solidFill>
                  <a:srgbClr val="0070C0"/>
                </a:solidFill>
              </a:rPr>
              <a:t>age </a:t>
            </a:r>
            <a:r>
              <a:rPr lang="en-US" b="1" u="sng" dirty="0">
                <a:solidFill>
                  <a:srgbClr val="0070C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eed </a:t>
            </a:r>
            <a:r>
              <a:rPr lang="en-US" b="1" u="sng" dirty="0">
                <a:solidFill>
                  <a:srgbClr val="0070C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ormulation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4900" i="1" dirty="0"/>
              <a:t>for Poultry &amp;Pigs etc.</a:t>
            </a:r>
            <a:br>
              <a:rPr lang="en-US" sz="49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6C300-9515-AC40-AEC6-FEC77D040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392" y="3122034"/>
            <a:ext cx="9144000" cy="2162485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This workbook had its’ origins in a journal article:</a:t>
            </a:r>
          </a:p>
          <a:p>
            <a:pPr algn="l"/>
            <a:r>
              <a:rPr lang="en-US" dirty="0"/>
              <a:t>Gene M. Pesti, Andrew F. </a:t>
            </a:r>
            <a:r>
              <a:rPr lang="en-US" dirty="0" err="1"/>
              <a:t>Seila</a:t>
            </a:r>
            <a:r>
              <a:rPr lang="en-US" dirty="0"/>
              <a:t> 1999 The Use of an Electronic Spreadsheet to Solve Linear and Non-Linear “Stochastic” Feed Formulation Problems.  Journal of Applied Poultry Research </a:t>
            </a:r>
            <a:r>
              <a:rPr lang="en-US" b="1" dirty="0"/>
              <a:t>8,</a:t>
            </a:r>
            <a:r>
              <a:rPr lang="en-US" dirty="0"/>
              <a:t> 110-121,  ISSN 1056-6171</a:t>
            </a:r>
          </a:p>
          <a:p>
            <a:pPr algn="l"/>
            <a:r>
              <a:rPr lang="en-US" dirty="0"/>
              <a:t>This version was further developed by Gene Pesti at the Poultry Hub Australia</a:t>
            </a:r>
          </a:p>
        </p:txBody>
      </p:sp>
    </p:spTree>
    <p:extLst>
      <p:ext uri="{BB962C8B-B14F-4D97-AF65-F5344CB8AC3E}">
        <p14:creationId xmlns:p14="http://schemas.microsoft.com/office/powerpoint/2010/main" val="3597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2836A7FD-7DC6-3998-F13C-01D67DB1A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876" y="444726"/>
            <a:ext cx="11824981" cy="6304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ECB4B-DD57-F642-BCC4-5533CF7A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582" y="1307941"/>
            <a:ext cx="8303342" cy="4016414"/>
          </a:xfr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Enter the total number of Kg of feed you will need in cell C50  </a:t>
            </a:r>
            <a:b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The amount of each ingredient will be displayed in cells C35 to C49 </a:t>
            </a:r>
          </a:p>
        </p:txBody>
      </p:sp>
    </p:spTree>
    <p:extLst>
      <p:ext uri="{BB962C8B-B14F-4D97-AF65-F5344CB8AC3E}">
        <p14:creationId xmlns:p14="http://schemas.microsoft.com/office/powerpoint/2010/main" val="298772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52F706-4655-ED40-9044-6058ACAC3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90" b="8523"/>
          <a:stretch/>
        </p:blipFill>
        <p:spPr>
          <a:xfrm>
            <a:off x="169762" y="555585"/>
            <a:ext cx="11878810" cy="5463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826A3-7E48-0746-A97F-0113A118C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3788" y="2229433"/>
            <a:ext cx="5680277" cy="2655084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>
            <a:normAutofit lnSpcReduction="10000"/>
          </a:bodyPr>
          <a:lstStyle/>
          <a:p>
            <a:r>
              <a:rPr lang="en-US" dirty="0"/>
              <a:t>By copying the solutions to various formulations, a permanent solution of each feed mix is saved</a:t>
            </a:r>
          </a:p>
          <a:p>
            <a:r>
              <a:rPr lang="en-US" dirty="0"/>
              <a:t>If the formulations involve changing prices, they can also be included to keep a record of why solutions changed</a:t>
            </a:r>
          </a:p>
        </p:txBody>
      </p:sp>
    </p:spTree>
    <p:extLst>
      <p:ext uri="{BB962C8B-B14F-4D97-AF65-F5344CB8AC3E}">
        <p14:creationId xmlns:p14="http://schemas.microsoft.com/office/powerpoint/2010/main" val="376707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AA7B7F-9D82-C34F-9E70-479A3705F8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9753" t="27841" r="30612" b="29539"/>
          <a:stretch/>
        </p:blipFill>
        <p:spPr>
          <a:xfrm>
            <a:off x="5215351" y="879677"/>
            <a:ext cx="6182702" cy="4155311"/>
          </a:xfrm>
          <a:ln w="38100"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826A3-7E48-0746-A97F-0113A118C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481" y="879677"/>
            <a:ext cx="4298066" cy="4155311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Shadow prices are the maximum ingredient prices that would be included in the final formulations</a:t>
            </a:r>
          </a:p>
          <a:p>
            <a:r>
              <a:rPr lang="en-US" dirty="0"/>
              <a:t>To find them click on “Sensitivity Report” when the Solver Results window appears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3477208-59C1-7B4C-85F0-7CF9309D584F}"/>
              </a:ext>
            </a:extLst>
          </p:cNvPr>
          <p:cNvSpPr/>
          <p:nvPr/>
        </p:nvSpPr>
        <p:spPr>
          <a:xfrm rot="19163520">
            <a:off x="9762571" y="2332643"/>
            <a:ext cx="1402783" cy="354135"/>
          </a:xfrm>
          <a:prstGeom prst="leftArrow">
            <a:avLst>
              <a:gd name="adj1" fmla="val 6066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9FF2CEA-7683-0C9B-7CD2-726775051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6"/>
          <a:stretch/>
        </p:blipFill>
        <p:spPr>
          <a:xfrm>
            <a:off x="205483" y="629292"/>
            <a:ext cx="10620512" cy="5599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826A3-7E48-0746-A97F-0113A118C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8514" y="752675"/>
            <a:ext cx="6079604" cy="504505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/>
              <a:t>When the Sensitivity Report appears, it contains the information needed to calculate “Shadow Prices”</a:t>
            </a:r>
          </a:p>
          <a:p>
            <a:r>
              <a:rPr lang="en-US" dirty="0"/>
              <a:t>In this case SBM was not included in the formulation</a:t>
            </a:r>
          </a:p>
          <a:p>
            <a:pPr lvl="1"/>
            <a:r>
              <a:rPr lang="en-US" sz="2800" dirty="0"/>
              <a:t>“Final value” = 0</a:t>
            </a:r>
          </a:p>
          <a:p>
            <a:r>
              <a:rPr lang="en-US" dirty="0"/>
              <a:t>Because it’s cost was too high</a:t>
            </a:r>
          </a:p>
          <a:p>
            <a:pPr lvl="1"/>
            <a:r>
              <a:rPr lang="en-US" sz="2800" dirty="0"/>
              <a:t>“Objective Coefficient”  = 850 </a:t>
            </a:r>
          </a:p>
          <a:p>
            <a:r>
              <a:rPr lang="en-US" dirty="0"/>
              <a:t>The cost would have to decrease to be included in the formulation</a:t>
            </a:r>
          </a:p>
          <a:p>
            <a:pPr lvl="1"/>
            <a:r>
              <a:rPr lang="en-US" sz="2800" dirty="0"/>
              <a:t>“Allowable Decrease” = 332.60…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0A71ACE7-AB9B-2F46-AFFB-2E18B800B105}"/>
              </a:ext>
            </a:extLst>
          </p:cNvPr>
          <p:cNvSpPr/>
          <p:nvPr/>
        </p:nvSpPr>
        <p:spPr>
          <a:xfrm rot="13759133">
            <a:off x="1130939" y="5402173"/>
            <a:ext cx="1118252" cy="174665"/>
          </a:xfrm>
          <a:prstGeom prst="leftArrow">
            <a:avLst>
              <a:gd name="adj1" fmla="val 6066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F050C-0822-5F3B-C204-DD5A67421B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96F8F-A3BE-B46C-EAFF-EA8EFBF52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" y="79600"/>
            <a:ext cx="11886668" cy="669879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826A3-7E48-0746-A97F-0113A118C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2738" y="1210860"/>
            <a:ext cx="5181600" cy="443627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At less than $517.39, SBM should be included in the final formulation</a:t>
            </a:r>
          </a:p>
          <a:p>
            <a:r>
              <a:rPr lang="en-US" dirty="0"/>
              <a:t>But only with these prices for Rice Bran, Fish Meal, Casava, etc. </a:t>
            </a:r>
          </a:p>
          <a:p>
            <a:r>
              <a:rPr lang="en-US" dirty="0"/>
              <a:t>If the price of any other ingredient with common nutrients with SBM were to change, the shadow price for SBM would also change</a:t>
            </a:r>
          </a:p>
        </p:txBody>
      </p:sp>
    </p:spTree>
    <p:extLst>
      <p:ext uri="{BB962C8B-B14F-4D97-AF65-F5344CB8AC3E}">
        <p14:creationId xmlns:p14="http://schemas.microsoft.com/office/powerpoint/2010/main" val="171201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with numbers and a red line&#10;&#10;Description automatically generated">
            <a:extLst>
              <a:ext uri="{FF2B5EF4-FFF2-40B4-BE49-F238E27FC236}">
                <a16:creationId xmlns:a16="http://schemas.microsoft.com/office/drawing/2014/main" id="{774BC9DA-1638-60DE-6A1D-AFB9F7E70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5" y="1579185"/>
            <a:ext cx="12022190" cy="4215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826A3-7E48-0746-A97F-0113A118C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6562" y="760170"/>
            <a:ext cx="5181600" cy="304087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With SBM included at $517.38, the formulation contains 13.49% SBM and less Rice Bran</a:t>
            </a:r>
          </a:p>
          <a:p>
            <a:r>
              <a:rPr lang="en-US" dirty="0"/>
              <a:t>The Formula cost is unchanged so it doesn’t matter if SBM is used at $517.38 or Rice Bran at $250</a:t>
            </a:r>
          </a:p>
        </p:txBody>
      </p:sp>
    </p:spTree>
    <p:extLst>
      <p:ext uri="{BB962C8B-B14F-4D97-AF65-F5344CB8AC3E}">
        <p14:creationId xmlns:p14="http://schemas.microsoft.com/office/powerpoint/2010/main" val="126176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C8E55E3-1856-DF49-8630-6D663ABBF21E}"/>
              </a:ext>
            </a:extLst>
          </p:cNvPr>
          <p:cNvSpPr txBox="1"/>
          <p:nvPr/>
        </p:nvSpPr>
        <p:spPr>
          <a:xfrm>
            <a:off x="11001736" y="1557809"/>
            <a:ext cx="358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1" name="Content Placeholder 10" descr="A screenshot of a spreadsheet&#10;&#10;Description automatically generated">
            <a:extLst>
              <a:ext uri="{FF2B5EF4-FFF2-40B4-BE49-F238E27FC236}">
                <a16:creationId xmlns:a16="http://schemas.microsoft.com/office/drawing/2014/main" id="{706F1506-BCB8-96FE-AD7F-B9CA0A7BAE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970" y="532436"/>
            <a:ext cx="9643202" cy="602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7095B5-1532-8347-8531-1BC4D9714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033" y="2384387"/>
            <a:ext cx="5122763" cy="232117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/>
              <a:t>Excel can be set up to solve linear (least cost) feed formulation problems</a:t>
            </a:r>
          </a:p>
          <a:p>
            <a:r>
              <a:rPr lang="en-US" b="1" dirty="0">
                <a:solidFill>
                  <a:srgbClr val="FF0000"/>
                </a:solidFill>
              </a:rPr>
              <a:t>Solving the problems requires the free Solver Add-In</a:t>
            </a:r>
          </a:p>
          <a:p>
            <a:pPr marL="1371600" lvl="2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6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 descr="A screenshot of a spreadsheet&#10;&#10;Description automatically generated">
            <a:extLst>
              <a:ext uri="{FF2B5EF4-FFF2-40B4-BE49-F238E27FC236}">
                <a16:creationId xmlns:a16="http://schemas.microsoft.com/office/drawing/2014/main" id="{199AE228-B2C5-100B-89CB-B8B312143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0" y="532436"/>
            <a:ext cx="9643202" cy="602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Left Arrow 14">
            <a:extLst>
              <a:ext uri="{FF2B5EF4-FFF2-40B4-BE49-F238E27FC236}">
                <a16:creationId xmlns:a16="http://schemas.microsoft.com/office/drawing/2014/main" id="{A51D12CF-7798-D045-AB3B-451445EB1C6B}"/>
              </a:ext>
            </a:extLst>
          </p:cNvPr>
          <p:cNvSpPr/>
          <p:nvPr/>
        </p:nvSpPr>
        <p:spPr>
          <a:xfrm rot="15861042">
            <a:off x="1120004" y="5098727"/>
            <a:ext cx="1506413" cy="36898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25BBD084-1179-CF47-B27B-5BBBAB488075}"/>
              </a:ext>
            </a:extLst>
          </p:cNvPr>
          <p:cNvSpPr/>
          <p:nvPr/>
        </p:nvSpPr>
        <p:spPr>
          <a:xfrm rot="18955723">
            <a:off x="2898365" y="5352980"/>
            <a:ext cx="1383289" cy="368989"/>
          </a:xfrm>
          <a:prstGeom prst="leftArrow">
            <a:avLst>
              <a:gd name="adj1" fmla="val 50000"/>
              <a:gd name="adj2" fmla="val 8204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7ADFF-E955-5C4F-8236-F0224AC5A7A1}"/>
              </a:ext>
            </a:extLst>
          </p:cNvPr>
          <p:cNvSpPr txBox="1"/>
          <p:nvPr/>
        </p:nvSpPr>
        <p:spPr>
          <a:xfrm>
            <a:off x="3744828" y="3429000"/>
            <a:ext cx="1980265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a swine example, choose the “Swine Example” tab</a:t>
            </a:r>
          </a:p>
          <a:p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6EE7E5-6952-C048-902C-6BC5F9AA0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2199" y="3642469"/>
            <a:ext cx="2286080" cy="873045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ighlight>
                  <a:srgbClr val="FFFF00"/>
                </a:highlight>
              </a:rPr>
              <a:t>For a poultry example, choose the “Poultry Example” tab</a:t>
            </a:r>
          </a:p>
        </p:txBody>
      </p:sp>
    </p:spTree>
    <p:extLst>
      <p:ext uri="{BB962C8B-B14F-4D97-AF65-F5344CB8AC3E}">
        <p14:creationId xmlns:p14="http://schemas.microsoft.com/office/powerpoint/2010/main" val="339848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07C595-0BD9-D905-9163-582B736A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9" y="1253935"/>
            <a:ext cx="11545973" cy="4350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644E75-E3FB-FB4F-A100-393E7762EC93}"/>
              </a:ext>
            </a:extLst>
          </p:cNvPr>
          <p:cNvSpPr txBox="1"/>
          <p:nvPr/>
        </p:nvSpPr>
        <p:spPr>
          <a:xfrm>
            <a:off x="4434760" y="2799225"/>
            <a:ext cx="392587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DBC12C7-6FC0-C447-B0A3-19C04B58B328}"/>
              </a:ext>
            </a:extLst>
          </p:cNvPr>
          <p:cNvSpPr/>
          <p:nvPr/>
        </p:nvSpPr>
        <p:spPr>
          <a:xfrm rot="16200000">
            <a:off x="4261263" y="2061996"/>
            <a:ext cx="739581" cy="8138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5FAB90C0-F1B6-494D-A737-2FFDB8C86097}"/>
              </a:ext>
            </a:extLst>
          </p:cNvPr>
          <p:cNvSpPr/>
          <p:nvPr/>
        </p:nvSpPr>
        <p:spPr>
          <a:xfrm rot="2600214">
            <a:off x="2018060" y="5706982"/>
            <a:ext cx="885463" cy="3689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6E8545C6-0707-7C4E-809E-44D146BF1313}"/>
              </a:ext>
            </a:extLst>
          </p:cNvPr>
          <p:cNvSpPr txBox="1">
            <a:spLocks/>
          </p:cNvSpPr>
          <p:nvPr/>
        </p:nvSpPr>
        <p:spPr>
          <a:xfrm>
            <a:off x="4469799" y="3704832"/>
            <a:ext cx="4718440" cy="17486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The objective function, the total cost per unit of feed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50"/>
                </a:solidFill>
              </a:rPr>
              <a:t>Ingredient costs</a:t>
            </a:r>
            <a:endParaRPr lang="en-US" sz="3200" b="1" dirty="0">
              <a:solidFill>
                <a:srgbClr val="00B050"/>
              </a:solidFill>
            </a:endParaRPr>
          </a:p>
          <a:p>
            <a:pPr marL="1371600" lvl="2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7095B5-1532-8347-8531-1BC4D9714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07" y="167149"/>
            <a:ext cx="12161985" cy="640066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The objective of a feed formulation problem is to minimize the cost of the feed based 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D08CB3-3A3B-8143-9918-D54AF5668FFA}"/>
              </a:ext>
            </a:extLst>
          </p:cNvPr>
          <p:cNvSpPr txBox="1"/>
          <p:nvPr/>
        </p:nvSpPr>
        <p:spPr>
          <a:xfrm>
            <a:off x="2730012" y="5975668"/>
            <a:ext cx="358815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B3B36DB-87E7-BA2D-796B-2290C89EE020}"/>
              </a:ext>
            </a:extLst>
          </p:cNvPr>
          <p:cNvSpPr/>
          <p:nvPr/>
        </p:nvSpPr>
        <p:spPr>
          <a:xfrm>
            <a:off x="195209" y="1736333"/>
            <a:ext cx="9267290" cy="36281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5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73C78-053F-29D6-74F6-3D83B793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" y="1973125"/>
            <a:ext cx="12006894" cy="4523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7095B5-1532-8347-8531-1BC4D9714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822"/>
            <a:ext cx="12060820" cy="1636188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The least cost diet is subject to restrictions in 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3) Ingredient composition matrix,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4) the Ingredient limits (Minimum and Maximums)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</a:rPr>
              <a:t>And 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5)the Nutrient limits (Requirements and Maximums)</a:t>
            </a:r>
          </a:p>
          <a:p>
            <a:pPr marL="1371600" lvl="2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7BF7D-F29A-FD48-9E7C-1538A269CAE9}"/>
              </a:ext>
            </a:extLst>
          </p:cNvPr>
          <p:cNvSpPr/>
          <p:nvPr/>
        </p:nvSpPr>
        <p:spPr>
          <a:xfrm>
            <a:off x="53926" y="2190335"/>
            <a:ext cx="9346928" cy="35121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A3D45-4E61-5248-90AF-EBC10A893DE0}"/>
              </a:ext>
            </a:extLst>
          </p:cNvPr>
          <p:cNvSpPr txBox="1"/>
          <p:nvPr/>
        </p:nvSpPr>
        <p:spPr>
          <a:xfrm>
            <a:off x="5446973" y="3429000"/>
            <a:ext cx="35881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3DC878-FBDD-BD4D-BD2F-35064E5E6D99}"/>
              </a:ext>
            </a:extLst>
          </p:cNvPr>
          <p:cNvSpPr/>
          <p:nvPr/>
        </p:nvSpPr>
        <p:spPr>
          <a:xfrm>
            <a:off x="53926" y="5747994"/>
            <a:ext cx="9470218" cy="3651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D08CB3-3A3B-8143-9918-D54AF5668FFA}"/>
              </a:ext>
            </a:extLst>
          </p:cNvPr>
          <p:cNvSpPr txBox="1"/>
          <p:nvPr/>
        </p:nvSpPr>
        <p:spPr>
          <a:xfrm>
            <a:off x="5115556" y="6111665"/>
            <a:ext cx="35881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1FC0FF-2498-B741-B525-8DD4B15CE59A}"/>
              </a:ext>
            </a:extLst>
          </p:cNvPr>
          <p:cNvSpPr/>
          <p:nvPr/>
        </p:nvSpPr>
        <p:spPr>
          <a:xfrm>
            <a:off x="9483897" y="2190334"/>
            <a:ext cx="1170598" cy="351215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8E55E3-1856-DF49-8630-6D663ABBF21E}"/>
              </a:ext>
            </a:extLst>
          </p:cNvPr>
          <p:cNvSpPr txBox="1"/>
          <p:nvPr/>
        </p:nvSpPr>
        <p:spPr>
          <a:xfrm>
            <a:off x="10069196" y="3349559"/>
            <a:ext cx="35881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5272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D6AD750-50F5-C2E4-1AD8-0E32FC57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9" y="92467"/>
            <a:ext cx="11839684" cy="6765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Left Arrow 22">
            <a:extLst>
              <a:ext uri="{FF2B5EF4-FFF2-40B4-BE49-F238E27FC236}">
                <a16:creationId xmlns:a16="http://schemas.microsoft.com/office/drawing/2014/main" id="{BC20CD68-83FD-0144-B217-2E77CFF63A7E}"/>
              </a:ext>
            </a:extLst>
          </p:cNvPr>
          <p:cNvSpPr/>
          <p:nvPr/>
        </p:nvSpPr>
        <p:spPr>
          <a:xfrm rot="8537538">
            <a:off x="2850115" y="471579"/>
            <a:ext cx="885463" cy="3689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58CA2521-C0EB-2043-B599-19E86E7C0A52}"/>
              </a:ext>
            </a:extLst>
          </p:cNvPr>
          <p:cNvSpPr/>
          <p:nvPr/>
        </p:nvSpPr>
        <p:spPr>
          <a:xfrm rot="8672728">
            <a:off x="9566593" y="1118281"/>
            <a:ext cx="885463" cy="368989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1B313E53-C05B-054E-813A-956C20CF866F}"/>
              </a:ext>
            </a:extLst>
          </p:cNvPr>
          <p:cNvSpPr/>
          <p:nvPr/>
        </p:nvSpPr>
        <p:spPr>
          <a:xfrm rot="18646801">
            <a:off x="7368831" y="5285599"/>
            <a:ext cx="885463" cy="368989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7095B5-1532-8347-8531-1BC4D9714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241" y="2785884"/>
            <a:ext cx="4010628" cy="161207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Once the matrix is completed, choose</a:t>
            </a:r>
          </a:p>
          <a:p>
            <a:pPr marL="0" indent="0" algn="ctr">
              <a:buNone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1) Data;  </a:t>
            </a:r>
            <a:r>
              <a:rPr lang="en-US" sz="2400" b="1" dirty="0">
                <a:solidFill>
                  <a:srgbClr val="0070C0"/>
                </a:solidFill>
              </a:rPr>
              <a:t>2) Solver;  </a:t>
            </a:r>
            <a:r>
              <a:rPr lang="en-US" sz="2400" b="1" dirty="0">
                <a:solidFill>
                  <a:srgbClr val="00B050"/>
                </a:solidFill>
              </a:rPr>
              <a:t>and 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3)  Solve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E67FD-CF8E-B442-895C-18963D27C11F}"/>
              </a:ext>
            </a:extLst>
          </p:cNvPr>
          <p:cNvSpPr txBox="1"/>
          <p:nvPr/>
        </p:nvSpPr>
        <p:spPr>
          <a:xfrm>
            <a:off x="2650332" y="877000"/>
            <a:ext cx="358815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8C4955-9B9F-6E42-B6EE-757DB76772AA}"/>
              </a:ext>
            </a:extLst>
          </p:cNvPr>
          <p:cNvSpPr txBox="1"/>
          <p:nvPr/>
        </p:nvSpPr>
        <p:spPr>
          <a:xfrm>
            <a:off x="9539008" y="1461775"/>
            <a:ext cx="35881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460B6E-6296-364B-81EC-B404F54871FD}"/>
              </a:ext>
            </a:extLst>
          </p:cNvPr>
          <p:cNvSpPr txBox="1"/>
          <p:nvPr/>
        </p:nvSpPr>
        <p:spPr>
          <a:xfrm>
            <a:off x="8061031" y="4578275"/>
            <a:ext cx="35881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186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D767F82-2B76-4A29-B40D-6927D426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94" y="1988638"/>
            <a:ext cx="11647809" cy="3662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ECB4B-DD57-F642-BCC4-5533CF7A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92001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When the “Solver Results” dialog box appears be sure it says ”Solver found a solution” and click on “OK”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331B72-A644-4046-8FD8-194F5B4281AC}"/>
              </a:ext>
            </a:extLst>
          </p:cNvPr>
          <p:cNvSpPr/>
          <p:nvPr/>
        </p:nvSpPr>
        <p:spPr>
          <a:xfrm>
            <a:off x="4035013" y="3000053"/>
            <a:ext cx="3721976" cy="565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1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with numbers and red text&#10;&#10;Description automatically generated">
            <a:extLst>
              <a:ext uri="{FF2B5EF4-FFF2-40B4-BE49-F238E27FC236}">
                <a16:creationId xmlns:a16="http://schemas.microsoft.com/office/drawing/2014/main" id="{A24C42B6-E3AB-8BAB-8F9C-B297D7FC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1" y="916835"/>
            <a:ext cx="11814238" cy="5024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ECB4B-DD57-F642-BCC4-5533CF7A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12" y="2659996"/>
            <a:ext cx="10515600" cy="13255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The least-cost solution appears in Row 23 under the title “Quantities”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6BAF34-7453-B5DF-4F2A-A69EF02E6F74}"/>
              </a:ext>
            </a:extLst>
          </p:cNvPr>
          <p:cNvSpPr/>
          <p:nvPr/>
        </p:nvSpPr>
        <p:spPr>
          <a:xfrm>
            <a:off x="195209" y="4993240"/>
            <a:ext cx="10048126" cy="27740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0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2836A7FD-7DC6-3998-F13C-01D67DB1A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76" y="444726"/>
            <a:ext cx="11824981" cy="6304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ECB4B-DD57-F642-BCC4-5533CF7A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582" y="1307941"/>
            <a:ext cx="8303342" cy="4016414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And also in cells B34 to B70 formulas reference rows and cells above</a:t>
            </a:r>
            <a:br>
              <a:rPr lang="en-US" b="1" dirty="0">
                <a:latin typeface="Comic Sans MS" panose="030F0902030302020204" pitchFamily="66" charset="0"/>
              </a:rPr>
            </a:br>
            <a:br>
              <a:rPr lang="en-US" b="1" dirty="0">
                <a:latin typeface="Comic Sans MS" panose="030F0902030302020204" pitchFamily="66" charset="0"/>
              </a:rPr>
            </a:br>
            <a:r>
              <a:rPr lang="en-US" b="1" dirty="0">
                <a:latin typeface="Comic Sans MS" panose="030F0902030302020204" pitchFamily="66" charset="0"/>
              </a:rPr>
              <a:t>Follow the instructions in Row 31 to save a copy of each diet you create</a:t>
            </a:r>
          </a:p>
        </p:txBody>
      </p:sp>
    </p:spTree>
    <p:extLst>
      <p:ext uri="{BB962C8B-B14F-4D97-AF65-F5344CB8AC3E}">
        <p14:creationId xmlns:p14="http://schemas.microsoft.com/office/powerpoint/2010/main" val="82023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13302</TotalTime>
  <Words>542</Words>
  <Application>Microsoft Macintosh PowerPoint</Application>
  <PresentationFormat>Widescreen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One Page Feed Formulation  for Poultry &amp;Pigs etc.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the “Solver Results” dialog box appears be sure it says ”Solver found a solution” and click on “OK”</vt:lpstr>
      <vt:lpstr>The least-cost solution appears in Row 23 under the title “Quantities”</vt:lpstr>
      <vt:lpstr>And also in cells B34 to B70 formulas reference rows and cells above  Follow the instructions in Row 31 to save a copy of each diet you create</vt:lpstr>
      <vt:lpstr>Enter the total number of Kg of feed you will need in cell C50   The amount of each ingredient will be displayed in cells C35 to C49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M Pesti</dc:creator>
  <cp:lastModifiedBy>Gene Michael Pesti</cp:lastModifiedBy>
  <cp:revision>41</cp:revision>
  <cp:lastPrinted>2018-12-24T00:54:12Z</cp:lastPrinted>
  <dcterms:created xsi:type="dcterms:W3CDTF">2018-12-24T00:42:37Z</dcterms:created>
  <dcterms:modified xsi:type="dcterms:W3CDTF">2024-05-16T12:31:46Z</dcterms:modified>
</cp:coreProperties>
</file>