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9" r:id="rId4"/>
    <p:sldId id="258" r:id="rId5"/>
    <p:sldId id="262" r:id="rId6"/>
    <p:sldId id="263" r:id="rId7"/>
    <p:sldId id="272" r:id="rId8"/>
    <p:sldId id="260" r:id="rId9"/>
    <p:sldId id="267" r:id="rId10"/>
    <p:sldId id="268" r:id="rId11"/>
    <p:sldId id="264" r:id="rId12"/>
    <p:sldId id="275" r:id="rId13"/>
    <p:sldId id="276" r:id="rId14"/>
    <p:sldId id="265" r:id="rId15"/>
    <p:sldId id="269" r:id="rId16"/>
    <p:sldId id="270" r:id="rId17"/>
    <p:sldId id="274" r:id="rId18"/>
    <p:sldId id="271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92"/>
  </p:normalViewPr>
  <p:slideViewPr>
    <p:cSldViewPr snapToGrid="0">
      <p:cViewPr varScale="1">
        <p:scale>
          <a:sx n="102" d="100"/>
          <a:sy n="102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CB49-F2AC-CF9E-097C-1CC5AF3F3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E092C-3260-AC4A-151B-54533A94A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FD5D4-BC52-7541-52F0-02811B3F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258E-374B-2F93-9752-39E13264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BCE4-004F-D7B6-4FFE-388F5B10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541D-AB6F-A7DF-EE14-7DE051B2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14DF6-6F5D-12EE-7E23-DED01B109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D89D2-B92B-4005-C681-5767CB92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7EBD1-4EDA-F42C-778D-ED1C2457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DDB7B-D044-C23F-85CE-242E7C7A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3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37B8D-BE07-D76D-6A4D-1AC13FDA9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47215-6847-8159-D1DE-E9092715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578B-B53D-E14E-9887-96A17AFC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AAE23-2159-C8E0-DC5E-85C8E7A30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A371D-29A4-41B1-76E1-ED0E4031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E17C-BA97-B864-1250-06781B1C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671F6-6699-AFA1-1BF8-ED695EC99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E655-E5DE-6BF0-57B1-60621291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6EEA-038F-3E7B-516F-8B530276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A7CBE-5B92-A030-A007-727741BA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8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2053-C9FF-42CC-9A75-79A3CDE6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18774-F702-8D7C-8F3E-EA5EE833C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6E13-A33A-AF72-8B3A-EB1F95C3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00440-B2D2-B7AB-33AA-4FEE1AD9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8FEFA-E7F2-8B3F-3C94-D84FB79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4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889F-09A0-0275-1EF4-6F1AA1B1C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5595-299D-EEA8-07A0-2D70A4734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068E5-2EC9-4334-B83D-8ABE2024B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198B7-A115-8959-6F02-5F768B71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08AEC-0CF4-875F-99DB-5CAEB4A4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AD614-7682-058F-7FE4-51D68A54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5EAC-D4CE-1F4A-1EE7-B3C03432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25EA5-CC70-7FB4-7206-E42AD60C1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17609-8D15-A512-33A5-4B170D3D4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D2704-0BEC-C9C1-4795-830949E80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772C7-620F-47A0-CE84-D78C0C81D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F1FE7-C010-6384-4F2B-5468ACAB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17A80-CFD0-7677-860B-443E8FE1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E5FEA-FF42-8F59-D3B8-9E3E8E2D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1298-182B-0988-2B9D-9291C567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517BA-E875-300E-D7A2-3C0F2B14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F4779-8BA0-BE7F-AD68-F10C92D4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28D18-6A04-6803-6B68-F0300D21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D31B8-35EB-3F49-6894-EEBAA2CAA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E04A1-F430-6951-52FC-C297872C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F4B6-CCE8-B2C9-0517-9039803E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F591-ABB3-F070-66D2-3B81EB24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4726-C81C-478E-C33A-B2D4988C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2829C-7F48-DD3F-66D9-A51DFF8E2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C3FCD-676B-AEDE-5E44-41A12079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8966-7BB2-BF1F-AAFC-9C3BDBA0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5C9D7-AE1D-9A60-97CF-2C11E1A5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423B-8548-D9C9-6BE4-B4A991A8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33EE9-0441-CCB0-D73C-34F8BFCBE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A2711-3175-6616-D992-EECD94832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1D9C4-9B41-1B04-3141-52AD2F3A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52641-9B18-AA48-D39C-BEEB8E5A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89DA1-2910-F378-AB79-1EE2E70B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DBB7B-8A3D-C863-A28F-93FBB2ED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4722-0867-35E3-4B88-61F4A4C1A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313BD-D745-391E-9743-0F188540B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3D09-9799-3146-99DC-C6115A0A0464}" type="datetimeFigureOut">
              <a:rPr lang="en-US" smtClean="0"/>
              <a:t>5/13/24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684F1-C314-06C6-FADE-56A98B103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731AB-62EB-6438-8090-B42552345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FC19-A846-B245-8D34-4EF2FBB8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3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BF4F-96E5-48C8-42B8-4138A86D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6" y="88227"/>
            <a:ext cx="10515600" cy="1325563"/>
          </a:xfrm>
        </p:spPr>
        <p:txBody>
          <a:bodyPr/>
          <a:lstStyle/>
          <a:p>
            <a:r>
              <a:rPr lang="en-US" b="1" dirty="0"/>
              <a:t>A Short Tutorial On Using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4DAC65-0387-26FA-8522-801F3993E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600" y="3442494"/>
            <a:ext cx="5384800" cy="1117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E4C9F3-EAF7-6122-F4F0-5ADA31A3A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54" y="1325563"/>
            <a:ext cx="9093825" cy="52741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0489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0D69-B4B2-4CBF-431C-628536E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 The technical relationship between inputs and outputs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85DB8-F414-0185-3BF0-8DF5DAEAE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45700" y="1091851"/>
            <a:ext cx="9040261" cy="5650163"/>
          </a:xfrm>
          <a:ln w="28575">
            <a:solidFill>
              <a:srgbClr val="FF0000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5C286-F4E0-B046-B58D-37255C16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527" y="2810006"/>
            <a:ext cx="7487624" cy="3553216"/>
          </a:xfr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Then enter the expected data for your birds</a:t>
            </a:r>
          </a:p>
          <a:p>
            <a:r>
              <a:rPr lang="en-US" dirty="0">
                <a:solidFill>
                  <a:srgbClr val="FFFF00"/>
                </a:solidFill>
              </a:rPr>
              <a:t>You may want to use: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breeder management guide expectations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Your own last flock’s performance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 Your own last flock’s performance during the same season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Your best estimate from any and all factors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2551135E-8358-D57E-8D58-3B7EF7408414}"/>
              </a:ext>
            </a:extLst>
          </p:cNvPr>
          <p:cNvSpPr/>
          <p:nvPr/>
        </p:nvSpPr>
        <p:spPr>
          <a:xfrm rot="18755651">
            <a:off x="943209" y="4096256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A2A9DB8A-DDA3-027D-1DF4-D533194B0016}"/>
              </a:ext>
            </a:extLst>
          </p:cNvPr>
          <p:cNvSpPr/>
          <p:nvPr/>
        </p:nvSpPr>
        <p:spPr>
          <a:xfrm rot="18755651">
            <a:off x="1514909" y="4134356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C3D3C167-EEFA-082D-00BF-C75BA76EF0B1}"/>
              </a:ext>
            </a:extLst>
          </p:cNvPr>
          <p:cNvSpPr/>
          <p:nvPr/>
        </p:nvSpPr>
        <p:spPr>
          <a:xfrm rot="18755651">
            <a:off x="2087897" y="4172457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070DA-99D5-04FB-1985-DFD2F97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6823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2.  The technical relationship between inputs and outputs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CCA421E-F559-EB77-3788-CE6EEED5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138347"/>
            <a:ext cx="6095999" cy="388819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335D263-AC33-AF40-4828-6A23DDCE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38346"/>
            <a:ext cx="6096000" cy="38881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53E7A5-A4A5-7A14-33D5-71FE3F459831}"/>
              </a:ext>
            </a:extLst>
          </p:cNvPr>
          <p:cNvSpPr txBox="1">
            <a:spLocks/>
          </p:cNvSpPr>
          <p:nvPr/>
        </p:nvSpPr>
        <p:spPr>
          <a:xfrm>
            <a:off x="279929" y="4499878"/>
            <a:ext cx="8001953" cy="1219775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</a:rPr>
              <a:t>The projected production function of your birds will be displayed on the Weight Graph and Feed Graph tabs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14D00C-8108-E16F-500A-3D0C418B4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916" r="53097" b="1426"/>
          <a:stretch/>
        </p:blipFill>
        <p:spPr>
          <a:xfrm>
            <a:off x="0" y="6229929"/>
            <a:ext cx="12331968" cy="601248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ACB11FE8-A2E4-F26D-5228-5ECD80D922FE}"/>
              </a:ext>
            </a:extLst>
          </p:cNvPr>
          <p:cNvSpPr/>
          <p:nvPr/>
        </p:nvSpPr>
        <p:spPr>
          <a:xfrm rot="13117971">
            <a:off x="9780206" y="5313010"/>
            <a:ext cx="1781978" cy="5425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2B9EA8F7-0AD1-958D-17B1-84868569F892}"/>
              </a:ext>
            </a:extLst>
          </p:cNvPr>
          <p:cNvSpPr/>
          <p:nvPr/>
        </p:nvSpPr>
        <p:spPr>
          <a:xfrm rot="13400085">
            <a:off x="8225133" y="5272425"/>
            <a:ext cx="1781978" cy="5425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9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B4457CF-18CA-266D-3D85-EBFFFF9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40" r="53097"/>
          <a:stretch/>
        </p:blipFill>
        <p:spPr>
          <a:xfrm>
            <a:off x="1" y="6032931"/>
            <a:ext cx="12331968" cy="814983"/>
          </a:xfrm>
          <a:prstGeom prst="rect">
            <a:avLst/>
          </a:prstGeom>
        </p:spPr>
      </p:pic>
      <p:sp>
        <p:nvSpPr>
          <p:cNvPr id="25" name="Left Arrow 24">
            <a:extLst>
              <a:ext uri="{FF2B5EF4-FFF2-40B4-BE49-F238E27FC236}">
                <a16:creationId xmlns:a16="http://schemas.microsoft.com/office/drawing/2014/main" id="{9B98A9A8-666E-B48B-AC5E-6CCBBBD9A248}"/>
              </a:ext>
            </a:extLst>
          </p:cNvPr>
          <p:cNvSpPr/>
          <p:nvPr/>
        </p:nvSpPr>
        <p:spPr>
          <a:xfrm rot="18332520">
            <a:off x="5665725" y="5022499"/>
            <a:ext cx="1781978" cy="5425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12F6C-81B4-9D95-7C87-36F3D6C15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570" y="187399"/>
            <a:ext cx="8966888" cy="42236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2E73564-1253-2177-CE04-B869229FE6E1}"/>
              </a:ext>
            </a:extLst>
          </p:cNvPr>
          <p:cNvSpPr txBox="1">
            <a:spLocks/>
          </p:cNvSpPr>
          <p:nvPr/>
        </p:nvSpPr>
        <p:spPr>
          <a:xfrm>
            <a:off x="395537" y="858136"/>
            <a:ext cx="2347664" cy="4036593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The “Finding the Average” spreadsheet may be helpful for finding when you have weighted a big enough sample of your birds</a:t>
            </a: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712B246-C54B-4F37-6E0A-8AF1C53A0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09476"/>
              </p:ext>
            </p:extLst>
          </p:nvPr>
        </p:nvGraphicFramePr>
        <p:xfrm>
          <a:off x="6992472" y="681528"/>
          <a:ext cx="4706768" cy="1147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6768">
                  <a:extLst>
                    <a:ext uri="{9D8B030D-6E8A-4147-A177-3AD203B41FA5}">
                      <a16:colId xmlns:a16="http://schemas.microsoft.com/office/drawing/2014/main" val="314503344"/>
                    </a:ext>
                  </a:extLst>
                </a:gridCol>
              </a:tblGrid>
              <a:tr h="1147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We recommend weighing at least 20 birds or until adding another bird makes little difference in the average.</a:t>
                      </a:r>
                      <a:endParaRPr lang="en-US" sz="2200" b="0" i="0" u="none" strike="noStrike" dirty="0">
                        <a:solidFill>
                          <a:srgbClr val="FFFF00"/>
                        </a:solidFill>
                        <a:effectLst/>
                        <a:latin typeface="Comic Sans MS Bold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1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0D69-B4B2-4CBF-431C-628536E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4"/>
            <a:ext cx="121920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3. </a:t>
            </a:r>
            <a:r>
              <a:rPr lang="en-US" sz="4400" dirty="0"/>
              <a:t>What you will sell your product for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5C286-F4E0-B046-B58D-37255C16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6535" y="2163436"/>
            <a:ext cx="5038929" cy="996735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The ”Sale Day” spreadsheet is where the answers are found</a:t>
            </a:r>
          </a:p>
          <a:p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B4457CF-18CA-266D-3D85-EBFFFF9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85" r="53097"/>
          <a:stretch/>
        </p:blipFill>
        <p:spPr>
          <a:xfrm>
            <a:off x="1" y="5152913"/>
            <a:ext cx="12331968" cy="1695001"/>
          </a:xfrm>
          <a:prstGeom prst="rect">
            <a:avLst/>
          </a:prstGeom>
        </p:spPr>
      </p:pic>
      <p:sp>
        <p:nvSpPr>
          <p:cNvPr id="25" name="Left Arrow 24">
            <a:extLst>
              <a:ext uri="{FF2B5EF4-FFF2-40B4-BE49-F238E27FC236}">
                <a16:creationId xmlns:a16="http://schemas.microsoft.com/office/drawing/2014/main" id="{9B98A9A8-666E-B48B-AC5E-6CCBBBD9A248}"/>
              </a:ext>
            </a:extLst>
          </p:cNvPr>
          <p:cNvSpPr/>
          <p:nvPr/>
        </p:nvSpPr>
        <p:spPr>
          <a:xfrm rot="18332520">
            <a:off x="6893961" y="4881628"/>
            <a:ext cx="1781978" cy="5425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3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E148-340F-DC28-91AF-16EE2297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93" y="0"/>
            <a:ext cx="10515600" cy="1325563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sz="4400" dirty="0"/>
              <a:t>What you will sell your product for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2F980-664A-1BE3-A5D0-FE2AE35F4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63" b="6164"/>
          <a:stretch/>
        </p:blipFill>
        <p:spPr>
          <a:xfrm>
            <a:off x="-1" y="1008650"/>
            <a:ext cx="12192001" cy="59339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453132-E25A-B08F-8D7E-99C9B4B2397B}"/>
              </a:ext>
            </a:extLst>
          </p:cNvPr>
          <p:cNvSpPr txBox="1"/>
          <p:nvPr/>
        </p:nvSpPr>
        <p:spPr>
          <a:xfrm>
            <a:off x="1515650" y="2887561"/>
            <a:ext cx="9569884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 the Sale Day tab enter the Feed Price, Live Broiler Price, your flock size and what you expect the average daily mortality to be.</a:t>
            </a:r>
          </a:p>
          <a:p>
            <a:pPr algn="ctr"/>
            <a:r>
              <a:rPr lang="en-US" sz="2400" dirty="0"/>
              <a:t>The daily economic data will be instantly calculated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B8B9A224-D768-A6E2-2B61-955A1CD24220}"/>
              </a:ext>
            </a:extLst>
          </p:cNvPr>
          <p:cNvSpPr/>
          <p:nvPr/>
        </p:nvSpPr>
        <p:spPr>
          <a:xfrm rot="1896038">
            <a:off x="3572004" y="1510003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7E627A80-2217-2D66-0A63-3B7320BECE33}"/>
              </a:ext>
            </a:extLst>
          </p:cNvPr>
          <p:cNvSpPr/>
          <p:nvPr/>
        </p:nvSpPr>
        <p:spPr>
          <a:xfrm rot="1896038">
            <a:off x="3572003" y="18269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66D2BB8F-38D1-A90B-D70D-7A09AF781446}"/>
              </a:ext>
            </a:extLst>
          </p:cNvPr>
          <p:cNvSpPr/>
          <p:nvPr/>
        </p:nvSpPr>
        <p:spPr>
          <a:xfrm rot="1896038">
            <a:off x="8879939" y="1511719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66A97836-5118-D22C-0FCC-29555113314C}"/>
              </a:ext>
            </a:extLst>
          </p:cNvPr>
          <p:cNvSpPr/>
          <p:nvPr/>
        </p:nvSpPr>
        <p:spPr>
          <a:xfrm rot="1896038">
            <a:off x="8904072" y="1828676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67C077CC-DDA6-6A44-E538-727F7C2B0ACA}"/>
              </a:ext>
            </a:extLst>
          </p:cNvPr>
          <p:cNvSpPr/>
          <p:nvPr/>
        </p:nvSpPr>
        <p:spPr>
          <a:xfrm rot="17866070">
            <a:off x="3121975" y="5729253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4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E148-340F-DC28-91AF-16EE2297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293" y="0"/>
            <a:ext cx="10515600" cy="1325563"/>
          </a:xfrm>
        </p:spPr>
        <p:txBody>
          <a:bodyPr/>
          <a:lstStyle/>
          <a:p>
            <a:r>
              <a:rPr lang="en-US" dirty="0"/>
              <a:t>What day should you sell your flock?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2F980-664A-1BE3-A5D0-FE2AE35F4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3" b="23136"/>
          <a:stretch/>
        </p:blipFill>
        <p:spPr>
          <a:xfrm>
            <a:off x="0" y="2999984"/>
            <a:ext cx="12192001" cy="38580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B8B9A224-D768-A6E2-2B61-955A1CD24220}"/>
              </a:ext>
            </a:extLst>
          </p:cNvPr>
          <p:cNvSpPr/>
          <p:nvPr/>
        </p:nvSpPr>
        <p:spPr>
          <a:xfrm rot="18727323">
            <a:off x="5722950" y="5654101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66A97836-5118-D22C-0FCC-29555113314C}"/>
              </a:ext>
            </a:extLst>
          </p:cNvPr>
          <p:cNvSpPr/>
          <p:nvPr/>
        </p:nvSpPr>
        <p:spPr>
          <a:xfrm rot="19268551">
            <a:off x="599383" y="5696617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F7E1D-AED8-1591-B9B6-D336A64CD149}"/>
              </a:ext>
            </a:extLst>
          </p:cNvPr>
          <p:cNvSpPr txBox="1"/>
          <p:nvPr/>
        </p:nvSpPr>
        <p:spPr>
          <a:xfrm>
            <a:off x="0" y="1206506"/>
            <a:ext cx="121920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  From the production function and the daily costs for feed and daily returns from broiler weight, the total costs and returns to feed cost are calculated.</a:t>
            </a:r>
          </a:p>
          <a:p>
            <a:r>
              <a:rPr lang="en-US" sz="2400" dirty="0"/>
              <a:t>2.  Marginal returns are the returns from feeding during the last day.</a:t>
            </a:r>
          </a:p>
          <a:p>
            <a:r>
              <a:rPr lang="en-US" sz="2400" dirty="0"/>
              <a:t>3.  The birds will continue to make profits until the marginal returns become zero</a:t>
            </a:r>
          </a:p>
        </p:txBody>
      </p:sp>
    </p:spTree>
    <p:extLst>
      <p:ext uri="{BB962C8B-B14F-4D97-AF65-F5344CB8AC3E}">
        <p14:creationId xmlns:p14="http://schemas.microsoft.com/office/powerpoint/2010/main" val="20339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E148-340F-DC28-91AF-16EE2297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What day should you sell your flock?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2F980-664A-1BE3-A5D0-FE2AE35F4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33" b="23136"/>
          <a:stretch/>
        </p:blipFill>
        <p:spPr>
          <a:xfrm>
            <a:off x="0" y="1120517"/>
            <a:ext cx="12192001" cy="38580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8F7E1D-AED8-1591-B9B6-D336A64CD149}"/>
              </a:ext>
            </a:extLst>
          </p:cNvPr>
          <p:cNvSpPr txBox="1"/>
          <p:nvPr/>
        </p:nvSpPr>
        <p:spPr>
          <a:xfrm>
            <a:off x="0" y="5175066"/>
            <a:ext cx="12192000" cy="15696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  The rate of mortality is very important in determining how much feed will be needed and what age to sell the flock at.</a:t>
            </a:r>
          </a:p>
          <a:p>
            <a:r>
              <a:rPr lang="en-US" sz="2400" dirty="0"/>
              <a:t>2.  Because dead birds are expected to eat up until they die, but return no revenue, higher mortality rates greatly favor selling birds at earlier ages.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F1071-CCA4-F4CA-5A35-5D07FF5EBB40}"/>
              </a:ext>
            </a:extLst>
          </p:cNvPr>
          <p:cNvSpPr/>
          <p:nvPr/>
        </p:nvSpPr>
        <p:spPr>
          <a:xfrm>
            <a:off x="237995" y="4233797"/>
            <a:ext cx="5749446" cy="4384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C0EA0-BFE4-A9B1-5A8C-74E7EF5CAB0B}"/>
              </a:ext>
            </a:extLst>
          </p:cNvPr>
          <p:cNvSpPr/>
          <p:nvPr/>
        </p:nvSpPr>
        <p:spPr>
          <a:xfrm>
            <a:off x="6352784" y="3584531"/>
            <a:ext cx="5749446" cy="4384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E372-1942-548B-18B4-B3B0F8C9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253"/>
            <a:ext cx="10515600" cy="4351338"/>
          </a:xfrm>
        </p:spPr>
        <p:txBody>
          <a:bodyPr/>
          <a:lstStyle/>
          <a:p>
            <a:r>
              <a:rPr lang="en-US" dirty="0"/>
              <a:t>The ”Feed Needs” spreadsheet can help with planning how much feed to order.</a:t>
            </a:r>
          </a:p>
          <a:p>
            <a:r>
              <a:rPr lang="en-US" dirty="0"/>
              <a:t>While feed needs are calculated on a daily basis, feeds need not be switched on a specified day.</a:t>
            </a:r>
          </a:p>
          <a:p>
            <a:r>
              <a:rPr lang="en-US" dirty="0"/>
              <a:t>The the birds have eaten all of one feed they should be offered the next.  </a:t>
            </a:r>
          </a:p>
          <a:p>
            <a:r>
              <a:rPr lang="en-US" dirty="0"/>
              <a:t>Thus the critical feed is the last one.  Ordering should be done as late as possible to have the best idea of how each flock is eating.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6AD50-4FF8-BB0D-484E-0618F2BE2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988" r="53097" b="1084"/>
          <a:stretch/>
        </p:blipFill>
        <p:spPr>
          <a:xfrm>
            <a:off x="1" y="6024282"/>
            <a:ext cx="12331968" cy="645459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C0097688-1BA8-9394-988B-258078C2F1F1}"/>
              </a:ext>
            </a:extLst>
          </p:cNvPr>
          <p:cNvSpPr/>
          <p:nvPr/>
        </p:nvSpPr>
        <p:spPr>
          <a:xfrm rot="18727323">
            <a:off x="8842519" y="5172495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CD3463-0853-A2E6-8A3C-3828D648687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What day should you sell your flock?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E354-2B22-EE46-71DC-C4D541BC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52D69B-9AF2-3D9B-8BC8-C90892A6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AD955-1E99-466E-23FE-9D51857FB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4" t="16108" r="15136" b="12982"/>
          <a:stretch/>
        </p:blipFill>
        <p:spPr>
          <a:xfrm>
            <a:off x="285404" y="0"/>
            <a:ext cx="11621191" cy="6858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FECC6-2EF8-3480-23B5-B51D5CEAA405}"/>
              </a:ext>
            </a:extLst>
          </p:cNvPr>
          <p:cNvSpPr txBox="1"/>
          <p:nvPr/>
        </p:nvSpPr>
        <p:spPr>
          <a:xfrm>
            <a:off x="838200" y="1225460"/>
            <a:ext cx="5080051" cy="83099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Enter up to 7 different feeds, feeding days and feed cost / </a:t>
            </a:r>
            <a:r>
              <a:rPr lang="en-US" sz="2400" dirty="0" err="1">
                <a:solidFill>
                  <a:srgbClr val="FFFF00"/>
                </a:solidFill>
              </a:rPr>
              <a:t>tonne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10371937-D897-3497-AC91-976870F7B9EF}"/>
              </a:ext>
            </a:extLst>
          </p:cNvPr>
          <p:cNvSpPr/>
          <p:nvPr/>
        </p:nvSpPr>
        <p:spPr>
          <a:xfrm rot="13132042">
            <a:off x="3847019" y="2775232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5E8B91C-07BE-CBD5-C226-4E536751D25C}"/>
              </a:ext>
            </a:extLst>
          </p:cNvPr>
          <p:cNvSpPr/>
          <p:nvPr/>
        </p:nvSpPr>
        <p:spPr>
          <a:xfrm rot="13132042">
            <a:off x="4912779" y="2791503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71AD7EE-2041-FDB8-B5AF-D8BBA25D6DB6}"/>
              </a:ext>
            </a:extLst>
          </p:cNvPr>
          <p:cNvSpPr/>
          <p:nvPr/>
        </p:nvSpPr>
        <p:spPr>
          <a:xfrm rot="13132042">
            <a:off x="5978539" y="2798654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82095B1A-14C4-AF4C-6C97-65AA0A1FC653}"/>
              </a:ext>
            </a:extLst>
          </p:cNvPr>
          <p:cNvSpPr/>
          <p:nvPr/>
        </p:nvSpPr>
        <p:spPr>
          <a:xfrm rot="13132042">
            <a:off x="6877934" y="2770441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D8C83DC6-8691-E834-CC83-B9219471B7B6}"/>
              </a:ext>
            </a:extLst>
          </p:cNvPr>
          <p:cNvSpPr/>
          <p:nvPr/>
        </p:nvSpPr>
        <p:spPr>
          <a:xfrm rot="13132042">
            <a:off x="7874717" y="2775232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F4DF3039-DFC7-241C-C82F-12E0BECBEBDE}"/>
              </a:ext>
            </a:extLst>
          </p:cNvPr>
          <p:cNvSpPr/>
          <p:nvPr/>
        </p:nvSpPr>
        <p:spPr>
          <a:xfrm rot="13132042">
            <a:off x="8815583" y="2775231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A8F52E65-1AC8-A1F4-887B-05E9621BE94F}"/>
              </a:ext>
            </a:extLst>
          </p:cNvPr>
          <p:cNvSpPr/>
          <p:nvPr/>
        </p:nvSpPr>
        <p:spPr>
          <a:xfrm rot="13132042">
            <a:off x="9770896" y="2775232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E354-2B22-EE46-71DC-C4D541BC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52D69B-9AF2-3D9B-8BC8-C90892A6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E3104-38F6-2A5D-6CF9-DAFFB476F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7" t="15890" r="15525" b="11964"/>
          <a:stretch/>
        </p:blipFill>
        <p:spPr>
          <a:xfrm>
            <a:off x="484340" y="79389"/>
            <a:ext cx="11223320" cy="677861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21A88DF4-F1A8-8E46-931E-195B597C30F4}"/>
              </a:ext>
            </a:extLst>
          </p:cNvPr>
          <p:cNvSpPr/>
          <p:nvPr/>
        </p:nvSpPr>
        <p:spPr>
          <a:xfrm rot="16200000">
            <a:off x="9193569" y="2577217"/>
            <a:ext cx="1428158" cy="38563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85CB0-8D8C-3F5F-83B5-94B11E2EE583}"/>
              </a:ext>
            </a:extLst>
          </p:cNvPr>
          <p:cNvSpPr txBox="1"/>
          <p:nvPr/>
        </p:nvSpPr>
        <p:spPr>
          <a:xfrm>
            <a:off x="5138024" y="838731"/>
            <a:ext cx="4399877" cy="2677656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>
                <a:solidFill>
                  <a:srgbClr val="FFFF00"/>
                </a:solidFill>
              </a:rPr>
              <a:t>The Margin of Safety may be very small until the last feed when it is important not to run out.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  It is important not to leave extra finisher feed in the feeders for the next flock.</a:t>
            </a:r>
          </a:p>
        </p:txBody>
      </p:sp>
    </p:spTree>
    <p:extLst>
      <p:ext uri="{BB962C8B-B14F-4D97-AF65-F5344CB8AC3E}">
        <p14:creationId xmlns:p14="http://schemas.microsoft.com/office/powerpoint/2010/main" val="204574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4E38-5D18-FF97-8C79-7B31A27E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38" y="10086"/>
            <a:ext cx="10515600" cy="1325563"/>
          </a:xfrm>
        </p:spPr>
        <p:txBody>
          <a:bodyPr/>
          <a:lstStyle/>
          <a:p>
            <a:r>
              <a:rPr lang="en-US" dirty="0"/>
              <a:t>There are 7 Spreadsheets in </a:t>
            </a:r>
            <a:r>
              <a:rPr lang="en-US" dirty="0" err="1"/>
              <a:t>SaleDay.xlsx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99700-3CC0-1528-433D-8C2B39056EF7}"/>
              </a:ext>
            </a:extLst>
          </p:cNvPr>
          <p:cNvSpPr txBox="1"/>
          <p:nvPr/>
        </p:nvSpPr>
        <p:spPr>
          <a:xfrm>
            <a:off x="8211670" y="1454019"/>
            <a:ext cx="3980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Title</a:t>
            </a:r>
          </a:p>
          <a:p>
            <a:pPr marL="342900" indent="-342900">
              <a:buAutoNum type="arabicPeriod"/>
            </a:pPr>
            <a:r>
              <a:rPr lang="en-US" sz="2800" dirty="0"/>
              <a:t>Instructions and Inputs</a:t>
            </a:r>
          </a:p>
          <a:p>
            <a:pPr marL="342900" indent="-342900">
              <a:buAutoNum type="arabicPeriod"/>
            </a:pPr>
            <a:r>
              <a:rPr lang="en-US" sz="2800" dirty="0"/>
              <a:t>Finding the Average</a:t>
            </a:r>
          </a:p>
          <a:p>
            <a:pPr marL="342900" indent="-342900">
              <a:buAutoNum type="arabicPeriod"/>
            </a:pPr>
            <a:r>
              <a:rPr lang="en-US" sz="2800" dirty="0"/>
              <a:t>Sale Day</a:t>
            </a:r>
          </a:p>
          <a:p>
            <a:pPr marL="342900" indent="-342900">
              <a:buAutoNum type="arabicPeriod"/>
            </a:pPr>
            <a:r>
              <a:rPr lang="en-US" sz="2800" dirty="0"/>
              <a:t>Feed Needs</a:t>
            </a:r>
          </a:p>
          <a:p>
            <a:pPr marL="342900" indent="-342900">
              <a:buAutoNum type="arabicPeriod"/>
            </a:pPr>
            <a:r>
              <a:rPr lang="en-US" sz="2800" dirty="0"/>
              <a:t>Weight Graph</a:t>
            </a:r>
          </a:p>
          <a:p>
            <a:pPr marL="342900" indent="-342900">
              <a:buAutoNum type="arabicPeriod"/>
            </a:pPr>
            <a:r>
              <a:rPr lang="en-US" sz="2800" dirty="0"/>
              <a:t>Age Graph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A329A78-7D3C-B2AC-25D1-74770B4F3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85" r="53097"/>
          <a:stretch/>
        </p:blipFill>
        <p:spPr>
          <a:xfrm>
            <a:off x="1" y="5152913"/>
            <a:ext cx="12331968" cy="1695001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25B812BF-2314-0FA4-9FFD-D0A4CAC4FA36}"/>
              </a:ext>
            </a:extLst>
          </p:cNvPr>
          <p:cNvSpPr/>
          <p:nvPr/>
        </p:nvSpPr>
        <p:spPr>
          <a:xfrm rot="8357699">
            <a:off x="3056490" y="3894321"/>
            <a:ext cx="5762654" cy="4902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910CA9F-2802-4BA1-8098-C225EEA656F6}"/>
              </a:ext>
            </a:extLst>
          </p:cNvPr>
          <p:cNvSpPr/>
          <p:nvPr/>
        </p:nvSpPr>
        <p:spPr>
          <a:xfrm rot="7747016">
            <a:off x="4628487" y="4125175"/>
            <a:ext cx="4322804" cy="42428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A63F43B-880C-B1F8-3B36-D14014B6D6D9}"/>
              </a:ext>
            </a:extLst>
          </p:cNvPr>
          <p:cNvSpPr/>
          <p:nvPr/>
        </p:nvSpPr>
        <p:spPr>
          <a:xfrm rot="6736631">
            <a:off x="6053723" y="4345728"/>
            <a:ext cx="2957570" cy="553479"/>
          </a:xfrm>
          <a:prstGeom prst="rightArrow">
            <a:avLst>
              <a:gd name="adj1" fmla="val 40968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DF64F964-A658-6728-3ACF-55AF24EF371C}"/>
              </a:ext>
            </a:extLst>
          </p:cNvPr>
          <p:cNvSpPr/>
          <p:nvPr/>
        </p:nvSpPr>
        <p:spPr>
          <a:xfrm rot="5864705">
            <a:off x="6918393" y="4685614"/>
            <a:ext cx="2221139" cy="344245"/>
          </a:xfrm>
          <a:prstGeom prst="rightArrow">
            <a:avLst>
              <a:gd name="adj1" fmla="val 58968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A2D332D9-0E83-B068-1A4F-C80EFADDA92D}"/>
              </a:ext>
            </a:extLst>
          </p:cNvPr>
          <p:cNvSpPr/>
          <p:nvPr/>
        </p:nvSpPr>
        <p:spPr>
          <a:xfrm rot="2476657">
            <a:off x="9403693" y="5132109"/>
            <a:ext cx="2205119" cy="3442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BCBC86E-4066-95FA-FC9F-946D264F7B98}"/>
              </a:ext>
            </a:extLst>
          </p:cNvPr>
          <p:cNvSpPr/>
          <p:nvPr/>
        </p:nvSpPr>
        <p:spPr>
          <a:xfrm rot="5400000">
            <a:off x="9368865" y="4888483"/>
            <a:ext cx="1955416" cy="319358"/>
          </a:xfrm>
          <a:prstGeom prst="rightArrow">
            <a:avLst>
              <a:gd name="adj1" fmla="val 53754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7005F61A-1CF5-5AF6-970C-E41EA73F0CB6}"/>
              </a:ext>
            </a:extLst>
          </p:cNvPr>
          <p:cNvSpPr/>
          <p:nvPr/>
        </p:nvSpPr>
        <p:spPr>
          <a:xfrm rot="8851899">
            <a:off x="1360292" y="3524219"/>
            <a:ext cx="7421676" cy="4651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CA2A7-DAAA-33B9-E97C-B5F66782458F}"/>
              </a:ext>
            </a:extLst>
          </p:cNvPr>
          <p:cNvSpPr txBox="1"/>
          <p:nvPr/>
        </p:nvSpPr>
        <p:spPr>
          <a:xfrm>
            <a:off x="722664" y="1339335"/>
            <a:ext cx="3926542" cy="25545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You should only change cells that have yellow backgrounds.  Changing others will change the workbook’s functionality.</a:t>
            </a:r>
          </a:p>
          <a:p>
            <a:r>
              <a:rPr lang="en-US" sz="2000" dirty="0"/>
              <a:t>It may be helpful to always save a backup of the original workbook in case a cell gets accidentally changed.</a:t>
            </a:r>
          </a:p>
        </p:txBody>
      </p:sp>
    </p:spTree>
    <p:extLst>
      <p:ext uri="{BB962C8B-B14F-4D97-AF65-F5344CB8AC3E}">
        <p14:creationId xmlns:p14="http://schemas.microsoft.com/office/powerpoint/2010/main" val="48058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07C6-BB77-3624-3332-B19F9772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365125"/>
            <a:ext cx="11699309" cy="1325563"/>
          </a:xfrm>
        </p:spPr>
        <p:txBody>
          <a:bodyPr/>
          <a:lstStyle/>
          <a:p>
            <a:r>
              <a:rPr lang="en-US" dirty="0"/>
              <a:t>Three things to know when planning a business venture: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370D-59A7-93FB-9E0E-6C97E683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7317"/>
            <a:ext cx="10515600" cy="3758222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The cost of the inputs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The technical relationship between inputs and outputs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What you will sell your product for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Most important</a:t>
            </a:r>
            <a:r>
              <a:rPr lang="en-US" sz="3200" dirty="0"/>
              <a:t>	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4000" dirty="0"/>
              <a:t>What profit will you accept for your efforts?</a:t>
            </a:r>
          </a:p>
        </p:txBody>
      </p:sp>
    </p:spTree>
    <p:extLst>
      <p:ext uri="{BB962C8B-B14F-4D97-AF65-F5344CB8AC3E}">
        <p14:creationId xmlns:p14="http://schemas.microsoft.com/office/powerpoint/2010/main" val="34511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2CD3-6CA8-5926-7E4B-3C177E5A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1.  The cost of the inputs: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6E68A-A41B-7B1B-70A1-18FC6973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2" y="2355924"/>
            <a:ext cx="11650531" cy="2786231"/>
          </a:xfrm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400" dirty="0"/>
              <a:t>Inputs include everything you have to pay for housing, birds, feed, labor, etc.</a:t>
            </a:r>
          </a:p>
          <a:p>
            <a:r>
              <a:rPr lang="en-US" sz="2400" dirty="0" err="1"/>
              <a:t>SaleDay.xlsx</a:t>
            </a:r>
            <a:r>
              <a:rPr lang="en-US" sz="2400" dirty="0"/>
              <a:t> only calculates returns over feed costs.</a:t>
            </a:r>
          </a:p>
          <a:p>
            <a:pPr lvl="1"/>
            <a:r>
              <a:rPr lang="en-US" dirty="0"/>
              <a:t>It assumes all the other costs are already paid, or “sunk”.</a:t>
            </a:r>
          </a:p>
          <a:p>
            <a:pPr lvl="1"/>
            <a:r>
              <a:rPr lang="en-US" dirty="0"/>
              <a:t>Returns are calculated for live birds per kg body weight.</a:t>
            </a:r>
          </a:p>
          <a:p>
            <a:pPr lvl="2"/>
            <a:r>
              <a:rPr lang="en-US" sz="2400" dirty="0"/>
              <a:t>If you are selling processed birds, you may want to add a column with carcass yields.</a:t>
            </a:r>
          </a:p>
        </p:txBody>
      </p:sp>
    </p:spTree>
    <p:extLst>
      <p:ext uri="{BB962C8B-B14F-4D97-AF65-F5344CB8AC3E}">
        <p14:creationId xmlns:p14="http://schemas.microsoft.com/office/powerpoint/2010/main" val="251940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32359-20E3-EF5E-B811-19249605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765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 The technical relationship between inputs and outputs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219F-961A-9D42-CF28-0DC29CD6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603" y="1560783"/>
            <a:ext cx="6606363" cy="421371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23A058-046F-EA89-9E43-C29950EAD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034" y="1523205"/>
            <a:ext cx="4984814" cy="4301398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is the production function of broiler chickens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u="sng" dirty="0"/>
              <a:t>growth</a:t>
            </a:r>
            <a:r>
              <a:rPr lang="en-US" sz="2800" b="1" dirty="0"/>
              <a:t> </a:t>
            </a:r>
            <a:r>
              <a:rPr lang="en-US" sz="2800" dirty="0"/>
              <a:t>of chickens has increased dramatically since the 1950’s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u="sng" dirty="0"/>
              <a:t>shape</a:t>
            </a:r>
            <a:r>
              <a:rPr lang="en-US" sz="2800" dirty="0"/>
              <a:t> of the production function has not changed since the 1950’s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SaleDay.xlsx</a:t>
            </a:r>
            <a:r>
              <a:rPr lang="en-US" sz="2800" dirty="0"/>
              <a:t> fits the standard curve through your expected point with the standard shape</a:t>
            </a:r>
          </a:p>
        </p:txBody>
      </p:sp>
    </p:spTree>
    <p:extLst>
      <p:ext uri="{BB962C8B-B14F-4D97-AF65-F5344CB8AC3E}">
        <p14:creationId xmlns:p14="http://schemas.microsoft.com/office/powerpoint/2010/main" val="185972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4BC94E-D3B1-2579-A329-13E826D2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816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 The technical relationship between inputs and outputs 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12401D-63E5-55B6-6343-D889A8EED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624" y="2520758"/>
            <a:ext cx="5181600" cy="3059526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The general </a:t>
            </a:r>
            <a:r>
              <a:rPr lang="en-US" b="1" u="sng" dirty="0"/>
              <a:t>shape</a:t>
            </a:r>
            <a:r>
              <a:rPr lang="en-US" dirty="0"/>
              <a:t> of the relationship between feed consumption and age has also been constant for a long time</a:t>
            </a:r>
          </a:p>
          <a:p>
            <a:r>
              <a:rPr lang="en-US" sz="2800" dirty="0" err="1"/>
              <a:t>SaleDay.xlsx</a:t>
            </a:r>
            <a:r>
              <a:rPr lang="en-US" sz="2800" dirty="0"/>
              <a:t> fits the standard curve through your expected point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17664-3050-E714-8C04-9F84F3D4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6" y="1866379"/>
            <a:ext cx="6657483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0D69-B4B2-4CBF-431C-628536E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 The technical relationship between inputs and outputs </a:t>
            </a:r>
            <a:br>
              <a:rPr lang="en-US" sz="4400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5C286-F4E0-B046-B58D-37255C16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6535" y="2163436"/>
            <a:ext cx="5038929" cy="996735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You can start entering data on the ”Instructions &amp; Inputs” tab</a:t>
            </a:r>
          </a:p>
          <a:p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B4457CF-18CA-266D-3D85-EBFFFF90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85" r="53097"/>
          <a:stretch/>
        </p:blipFill>
        <p:spPr>
          <a:xfrm>
            <a:off x="1" y="5152913"/>
            <a:ext cx="12331968" cy="1695001"/>
          </a:xfrm>
          <a:prstGeom prst="rect">
            <a:avLst/>
          </a:prstGeom>
        </p:spPr>
      </p:pic>
      <p:sp>
        <p:nvSpPr>
          <p:cNvPr id="25" name="Left Arrow 24">
            <a:extLst>
              <a:ext uri="{FF2B5EF4-FFF2-40B4-BE49-F238E27FC236}">
                <a16:creationId xmlns:a16="http://schemas.microsoft.com/office/drawing/2014/main" id="{9B98A9A8-666E-B48B-AC5E-6CCBBBD9A248}"/>
              </a:ext>
            </a:extLst>
          </p:cNvPr>
          <p:cNvSpPr/>
          <p:nvPr/>
        </p:nvSpPr>
        <p:spPr>
          <a:xfrm rot="18332520">
            <a:off x="3019344" y="4892385"/>
            <a:ext cx="1781978" cy="54257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0D69-B4B2-4CBF-431C-628536E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 The technical relationship between inputs and outputs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85DB8-F414-0185-3BF0-8DF5DAEAE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45700" y="1091851"/>
            <a:ext cx="9040261" cy="5650163"/>
          </a:xfrm>
          <a:ln w="28575">
            <a:solidFill>
              <a:srgbClr val="FF0000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5C286-F4E0-B046-B58D-37255C16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7385" y="2810006"/>
            <a:ext cx="6804765" cy="2087989"/>
          </a:xfr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You can leave the default data on the “Instructions and Inputs” page or enter one specific for your breed of chickens</a:t>
            </a:r>
          </a:p>
          <a:p>
            <a:r>
              <a:rPr lang="en-US" dirty="0">
                <a:solidFill>
                  <a:srgbClr val="FFFF00"/>
                </a:solidFill>
              </a:rPr>
              <a:t>Be sure to fill all 11 ages in the yellow area</a:t>
            </a:r>
          </a:p>
          <a:p>
            <a:endParaRPr lang="en-US" dirty="0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B7C5D07B-432B-FE2B-D100-C45A74FE2DED}"/>
              </a:ext>
            </a:extLst>
          </p:cNvPr>
          <p:cNvSpPr/>
          <p:nvPr/>
        </p:nvSpPr>
        <p:spPr>
          <a:xfrm>
            <a:off x="2620027" y="24174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C0E86091-11AF-C08D-3FBB-2D12242A4F74}"/>
              </a:ext>
            </a:extLst>
          </p:cNvPr>
          <p:cNvSpPr/>
          <p:nvPr/>
        </p:nvSpPr>
        <p:spPr>
          <a:xfrm>
            <a:off x="2772427" y="25698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685DF9A2-6574-7911-8F3A-5BCDFF77E5D7}"/>
              </a:ext>
            </a:extLst>
          </p:cNvPr>
          <p:cNvSpPr/>
          <p:nvPr/>
        </p:nvSpPr>
        <p:spPr>
          <a:xfrm>
            <a:off x="2924827" y="27222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1BF014B7-6BEE-A479-CAEA-EC18B23970C5}"/>
              </a:ext>
            </a:extLst>
          </p:cNvPr>
          <p:cNvSpPr/>
          <p:nvPr/>
        </p:nvSpPr>
        <p:spPr>
          <a:xfrm>
            <a:off x="3077227" y="28746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1D3E7242-7CBC-A807-8B7E-0D2425E61487}"/>
              </a:ext>
            </a:extLst>
          </p:cNvPr>
          <p:cNvSpPr/>
          <p:nvPr/>
        </p:nvSpPr>
        <p:spPr>
          <a:xfrm>
            <a:off x="3229627" y="30270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extLst>
              <a:ext uri="{FF2B5EF4-FFF2-40B4-BE49-F238E27FC236}">
                <a16:creationId xmlns:a16="http://schemas.microsoft.com/office/drawing/2014/main" id="{3B1A2012-C1B8-7254-38C8-E891D0F8EFAA}"/>
              </a:ext>
            </a:extLst>
          </p:cNvPr>
          <p:cNvSpPr/>
          <p:nvPr/>
        </p:nvSpPr>
        <p:spPr>
          <a:xfrm>
            <a:off x="3382027" y="31794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4F26F5DE-CE3C-84E0-4214-7687BF459BEC}"/>
              </a:ext>
            </a:extLst>
          </p:cNvPr>
          <p:cNvSpPr/>
          <p:nvPr/>
        </p:nvSpPr>
        <p:spPr>
          <a:xfrm>
            <a:off x="3534427" y="33318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4A5566B1-0983-BCEE-804E-727BD334B477}"/>
              </a:ext>
            </a:extLst>
          </p:cNvPr>
          <p:cNvSpPr/>
          <p:nvPr/>
        </p:nvSpPr>
        <p:spPr>
          <a:xfrm>
            <a:off x="3686827" y="34842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2551135E-8358-D57E-8D58-3B7EF7408414}"/>
              </a:ext>
            </a:extLst>
          </p:cNvPr>
          <p:cNvSpPr/>
          <p:nvPr/>
        </p:nvSpPr>
        <p:spPr>
          <a:xfrm>
            <a:off x="3839227" y="36366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0B4FB6BC-2E05-9352-72DE-2ACF9BBD12A7}"/>
              </a:ext>
            </a:extLst>
          </p:cNvPr>
          <p:cNvSpPr/>
          <p:nvPr/>
        </p:nvSpPr>
        <p:spPr>
          <a:xfrm>
            <a:off x="3991627" y="37890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9B98A9A8-666E-B48B-AC5E-6CCBBBD9A248}"/>
              </a:ext>
            </a:extLst>
          </p:cNvPr>
          <p:cNvSpPr/>
          <p:nvPr/>
        </p:nvSpPr>
        <p:spPr>
          <a:xfrm>
            <a:off x="4144027" y="3941414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0D69-B4B2-4CBF-431C-628536EF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2.  The technical relationship between inputs and outputs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D85DB8-F414-0185-3BF0-8DF5DAEAE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3031889" y="1207837"/>
            <a:ext cx="9040261" cy="5650163"/>
          </a:xfrm>
          <a:ln w="28575">
            <a:solidFill>
              <a:srgbClr val="FF0000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5C286-F4E0-B046-B58D-37255C161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974" y="2800397"/>
            <a:ext cx="6804765" cy="1846760"/>
          </a:xfr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data entered in they yellow cells is graphed on the right of the window</a:t>
            </a:r>
          </a:p>
          <a:p>
            <a:r>
              <a:rPr lang="en-US" dirty="0">
                <a:solidFill>
                  <a:srgbClr val="FFFF00"/>
                </a:solidFill>
              </a:rPr>
              <a:t>This is for checking that the data is entered correctly</a:t>
            </a:r>
          </a:p>
          <a:p>
            <a:endParaRPr lang="en-US" dirty="0"/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9B98A9A8-666E-B48B-AC5E-6CCBBBD9A248}"/>
              </a:ext>
            </a:extLst>
          </p:cNvPr>
          <p:cNvSpPr/>
          <p:nvPr/>
        </p:nvSpPr>
        <p:spPr>
          <a:xfrm rot="10800000">
            <a:off x="7424707" y="2680301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8A85999-07C4-D70B-5853-FE94D1EB95DF}"/>
              </a:ext>
            </a:extLst>
          </p:cNvPr>
          <p:cNvSpPr/>
          <p:nvPr/>
        </p:nvSpPr>
        <p:spPr>
          <a:xfrm rot="10800000">
            <a:off x="7424707" y="3886983"/>
            <a:ext cx="1428158" cy="24019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7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846</Words>
  <Application>Microsoft Macintosh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 Bold</vt:lpstr>
      <vt:lpstr>Office Theme</vt:lpstr>
      <vt:lpstr>A Short Tutorial On Using</vt:lpstr>
      <vt:lpstr>There are 7 Spreadsheets in SaleDay.xlsx</vt:lpstr>
      <vt:lpstr>Three things to know when planning a business venture:</vt:lpstr>
      <vt:lpstr>1.  The cost of the inputs: </vt:lpstr>
      <vt:lpstr>2.  The technical relationship between inputs and outputs  </vt:lpstr>
      <vt:lpstr>2.  The technical relationship between inputs and outputs  </vt:lpstr>
      <vt:lpstr>2.  The technical relationship between inputs and outputs  </vt:lpstr>
      <vt:lpstr>2.  The technical relationship between inputs and outputs  </vt:lpstr>
      <vt:lpstr>2.  The technical relationship between inputs and outputs  </vt:lpstr>
      <vt:lpstr>2.  The technical relationship between inputs and outputs  </vt:lpstr>
      <vt:lpstr>2.  The technical relationship between inputs and outputs</vt:lpstr>
      <vt:lpstr>PowerPoint Presentation</vt:lpstr>
      <vt:lpstr>3. What you will sell your product for </vt:lpstr>
      <vt:lpstr>3. What you will sell your product for</vt:lpstr>
      <vt:lpstr>What day should you sell your flock?</vt:lpstr>
      <vt:lpstr>What day should you sell your flock?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Tutorial On Using</dc:title>
  <dc:creator>Gene M Pesti</dc:creator>
  <cp:lastModifiedBy>Gene Michael Pesti</cp:lastModifiedBy>
  <cp:revision>8</cp:revision>
  <dcterms:created xsi:type="dcterms:W3CDTF">2023-02-19T05:44:02Z</dcterms:created>
  <dcterms:modified xsi:type="dcterms:W3CDTF">2024-05-13T13:07:44Z</dcterms:modified>
</cp:coreProperties>
</file>